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 id="2147483715" r:id="rId4"/>
  </p:sldMasterIdLst>
  <p:notesMasterIdLst>
    <p:notesMasterId r:id="rId11"/>
  </p:notesMasterIdLst>
  <p:sldIdLst>
    <p:sldId id="257" r:id="rId5"/>
    <p:sldId id="258" r:id="rId6"/>
    <p:sldId id="259" r:id="rId7"/>
    <p:sldId id="261" r:id="rId8"/>
    <p:sldId id="260" r:id="rId9"/>
    <p:sldId id="262" r:id="rId1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varScale="1">
        <p:scale>
          <a:sx n="111" d="100"/>
          <a:sy n="111" d="100"/>
        </p:scale>
        <p:origin x="8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D499C1BB-0018-4F91-BF83-7408753661FD}" type="datetimeFigureOut">
              <a:rPr lang="en-US" smtClean="0"/>
              <a:t>5/19/2017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F87CD2B5-3E30-4A7D-A75B-223A7BDDAE6F}" type="slidenum">
              <a:rPr lang="en-US" smtClean="0"/>
              <a:t>‹#›</a:t>
            </a:fld>
            <a:endParaRPr lang="en-US"/>
          </a:p>
        </p:txBody>
      </p:sp>
    </p:spTree>
    <p:extLst>
      <p:ext uri="{BB962C8B-B14F-4D97-AF65-F5344CB8AC3E}">
        <p14:creationId xmlns:p14="http://schemas.microsoft.com/office/powerpoint/2010/main" val="280079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5/19/2017 10:11 AM</a:t>
            </a:fld>
            <a:endParaRPr lang="en-US" dirty="0"/>
          </a:p>
        </p:txBody>
      </p:sp>
      <p:sp>
        <p:nvSpPr>
          <p:cNvPr id="6" name="Footer Placeholder 5"/>
          <p:cNvSpPr>
            <a:spLocks noGrp="1"/>
          </p:cNvSpPr>
          <p:nvPr>
            <p:ph type="ftr" sz="quarter" idx="12"/>
          </p:nvPr>
        </p:nvSpPr>
        <p:spPr>
          <a:xfrm>
            <a:off x="0" y="8839014"/>
            <a:ext cx="6317933" cy="465296"/>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17932" y="8839014"/>
            <a:ext cx="700368" cy="465296"/>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1314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CD2B5-3E30-4A7D-A75B-223A7BDDAE6F}" type="slidenum">
              <a:rPr lang="en-US" smtClean="0"/>
              <a:t>2</a:t>
            </a:fld>
            <a:endParaRPr lang="en-US"/>
          </a:p>
        </p:txBody>
      </p:sp>
    </p:spTree>
    <p:extLst>
      <p:ext uri="{BB962C8B-B14F-4D97-AF65-F5344CB8AC3E}">
        <p14:creationId xmlns:p14="http://schemas.microsoft.com/office/powerpoint/2010/main" val="48782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CD2B5-3E30-4A7D-A75B-223A7BDDAE6F}" type="slidenum">
              <a:rPr lang="en-US" smtClean="0"/>
              <a:t>3</a:t>
            </a:fld>
            <a:endParaRPr lang="en-US"/>
          </a:p>
        </p:txBody>
      </p:sp>
    </p:spTree>
    <p:extLst>
      <p:ext uri="{BB962C8B-B14F-4D97-AF65-F5344CB8AC3E}">
        <p14:creationId xmlns:p14="http://schemas.microsoft.com/office/powerpoint/2010/main" val="23887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CD2B5-3E30-4A7D-A75B-223A7BDDAE6F}" type="slidenum">
              <a:rPr lang="en-US" smtClean="0"/>
              <a:t>4</a:t>
            </a:fld>
            <a:endParaRPr lang="en-US"/>
          </a:p>
        </p:txBody>
      </p:sp>
    </p:spTree>
    <p:extLst>
      <p:ext uri="{BB962C8B-B14F-4D97-AF65-F5344CB8AC3E}">
        <p14:creationId xmlns:p14="http://schemas.microsoft.com/office/powerpoint/2010/main" val="424163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CD2B5-3E30-4A7D-A75B-223A7BDDAE6F}" type="slidenum">
              <a:rPr lang="en-US" smtClean="0"/>
              <a:t>5</a:t>
            </a:fld>
            <a:endParaRPr lang="en-US"/>
          </a:p>
        </p:txBody>
      </p:sp>
    </p:spTree>
    <p:extLst>
      <p:ext uri="{BB962C8B-B14F-4D97-AF65-F5344CB8AC3E}">
        <p14:creationId xmlns:p14="http://schemas.microsoft.com/office/powerpoint/2010/main" val="367633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522717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405109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769388"/>
      </p:ext>
    </p:extLst>
  </p:cSld>
  <p:clrMapOvr>
    <a:masterClrMapping/>
  </p:clrMapOvr>
  <p:timing>
    <p:tnLst>
      <p:par>
        <p:cTn id="1" dur="indefinite" restart="never" nodeType="tmRoot"/>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193632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532272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5/19/2017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8568921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3084125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8789782"/>
      </p:ext>
    </p:extLst>
  </p:cSld>
  <p:clrMapOvr>
    <a:masterClrMapping/>
  </p:clrMapOvr>
  <p:timing>
    <p:tnLst>
      <p:par>
        <p:cTn id="1" dur="indefinite" restart="never" nodeType="tmRoot"/>
      </p:par>
    </p:tn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552129"/>
      </p:ext>
    </p:extLst>
  </p:cSld>
  <p:clrMapOvr>
    <a:masterClrMapping/>
  </p:clrMapOvr>
  <p:timing>
    <p:tnLst>
      <p:par>
        <p:cTn id="1" dur="indefinite" restart="never" nodeType="tmRoot"/>
      </p:par>
    </p:tnLst>
  </p:timing>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8050045"/>
      </p:ext>
    </p:extLst>
  </p:cSld>
  <p:clrMapOvr>
    <a:masterClrMapping/>
  </p:clrMapOvr>
  <p:timing>
    <p:tnLst>
      <p:par>
        <p:cTn id="1" dur="indefinite" restart="never" nodeType="tmRoot"/>
      </p:par>
    </p:tnLst>
  </p:timing>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025048"/>
      </p:ext>
    </p:extLst>
  </p:cSld>
  <p:clrMapOvr>
    <a:masterClrMapping/>
  </p:clrMapOvr>
  <p:timing>
    <p:tnLst>
      <p:par>
        <p:cTn id="1" dur="indefinite" restart="never" nodeType="tmRoot"/>
      </p:par>
    </p:tnLst>
  </p:timing>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64317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userDrawn="1"/>
        </p:nvPicPr>
        <p:blipFill>
          <a:blip r:embed="rId15"/>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sldNum="0" hd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5/19/2017</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25" descr="7-00029_BAK_v03TOP"/>
          <p:cNvPicPr>
            <a:picLocks noChangeAspect="1" noChangeArrowheads="1"/>
          </p:cNvPicPr>
          <p:nvPr userDrawn="1"/>
        </p:nvPicPr>
        <p:blipFill>
          <a:blip r:embed="rId14"/>
          <a:srcRect/>
          <a:stretch>
            <a:fillRect/>
          </a:stretch>
        </p:blipFill>
        <p:spPr bwMode="auto">
          <a:xfrm>
            <a:off x="-15875" y="6007100"/>
            <a:ext cx="9159875" cy="849313"/>
          </a:xfrm>
          <a:prstGeom prst="rect">
            <a:avLst/>
          </a:prstGeom>
          <a:noFill/>
        </p:spPr>
      </p:pic>
    </p:spTree>
    <p:extLst>
      <p:ext uri="{BB962C8B-B14F-4D97-AF65-F5344CB8AC3E}">
        <p14:creationId xmlns:p14="http://schemas.microsoft.com/office/powerpoint/2010/main" val="2855674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ransition>
    <p:fade/>
  </p:transition>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5.gi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6172200"/>
            <a:ext cx="9220200" cy="6858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ctrTitle"/>
          </p:nvPr>
        </p:nvSpPr>
        <p:spPr>
          <a:xfrm>
            <a:off x="4131870" y="5553342"/>
            <a:ext cx="4891481" cy="457200"/>
          </a:xfrm>
        </p:spPr>
        <p:txBody>
          <a:bodyPr>
            <a:normAutofit fontScale="90000"/>
          </a:bodyPr>
          <a:lstStyle/>
          <a:p>
            <a:pPr algn="r"/>
            <a:r>
              <a:rPr lang="en-US" sz="3600" dirty="0" smtClean="0">
                <a:solidFill>
                  <a:schemeClr val="tx1"/>
                </a:solidFill>
              </a:rPr>
              <a:t>ANNUAL REPORT </a:t>
            </a:r>
            <a:br>
              <a:rPr lang="en-US" sz="3600" dirty="0" smtClean="0">
                <a:solidFill>
                  <a:schemeClr val="tx1"/>
                </a:solidFill>
              </a:rPr>
            </a:br>
            <a:r>
              <a:rPr lang="en-US" sz="3600" dirty="0" smtClean="0">
                <a:solidFill>
                  <a:schemeClr val="tx1"/>
                </a:solidFill>
              </a:rPr>
              <a:t>FY 2015-2016</a:t>
            </a:r>
            <a:endParaRPr lang="en-US" sz="3600" dirty="0">
              <a:solidFill>
                <a:schemeClr val="tx1"/>
              </a:solidFill>
            </a:endParaRPr>
          </a:p>
        </p:txBody>
      </p:sp>
      <p:sp>
        <p:nvSpPr>
          <p:cNvPr id="3" name="Subtitle 2"/>
          <p:cNvSpPr>
            <a:spLocks noGrp="1"/>
          </p:cNvSpPr>
          <p:nvPr>
            <p:ph type="subTitle" idx="1"/>
          </p:nvPr>
        </p:nvSpPr>
        <p:spPr>
          <a:xfrm>
            <a:off x="4038600" y="6324600"/>
            <a:ext cx="4984751" cy="457200"/>
          </a:xfrm>
        </p:spPr>
        <p:txBody>
          <a:bodyPr>
            <a:normAutofit fontScale="85000" lnSpcReduction="20000"/>
          </a:bodyPr>
          <a:lstStyle/>
          <a:p>
            <a:pPr algn="r"/>
            <a:r>
              <a:rPr lang="en-US" sz="2000" dirty="0" smtClean="0"/>
              <a:t>UC Clermont Testing Services</a:t>
            </a:r>
            <a:br>
              <a:rPr lang="en-US" sz="2000" dirty="0" smtClean="0"/>
            </a:br>
            <a:r>
              <a:rPr lang="en-US" sz="1400" dirty="0" smtClean="0"/>
              <a:t>www.ucclermont.edu/students/testing-services</a:t>
            </a:r>
            <a:endParaRPr lang="en-US" sz="1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283195"/>
            <a:ext cx="1787308" cy="4986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3578309"/>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81" y="228600"/>
            <a:ext cx="8382000" cy="443198"/>
          </a:xfrm>
        </p:spPr>
        <p:txBody>
          <a:bodyPr>
            <a:normAutofit fontScale="90000"/>
          </a:bodyPr>
          <a:lstStyle/>
          <a:p>
            <a:r>
              <a:rPr lang="en-US" sz="3200" dirty="0"/>
              <a:t>a</a:t>
            </a:r>
            <a:r>
              <a:rPr lang="en-US" sz="3200" dirty="0" smtClean="0"/>
              <a:t>ffordable, accessible, student-centered</a:t>
            </a:r>
            <a:endParaRPr lang="en-US" sz="3200" dirty="0"/>
          </a:p>
        </p:txBody>
      </p:sp>
      <p:sp>
        <p:nvSpPr>
          <p:cNvPr id="3" name="Text Placeholder 2"/>
          <p:cNvSpPr>
            <a:spLocks noGrp="1"/>
          </p:cNvSpPr>
          <p:nvPr>
            <p:ph type="body" idx="1"/>
          </p:nvPr>
        </p:nvSpPr>
        <p:spPr>
          <a:xfrm>
            <a:off x="531719" y="786630"/>
            <a:ext cx="4114800" cy="322688"/>
          </a:xfrm>
        </p:spPr>
        <p:txBody>
          <a:bodyPr>
            <a:normAutofit fontScale="92500" lnSpcReduction="20000"/>
          </a:bodyPr>
          <a:lstStyle/>
          <a:p>
            <a:r>
              <a:rPr lang="en-US" dirty="0" smtClean="0"/>
              <a:t>Clermont College</a:t>
            </a:r>
            <a:endParaRPr lang="en-US" dirty="0"/>
          </a:p>
        </p:txBody>
      </p:sp>
      <p:sp>
        <p:nvSpPr>
          <p:cNvPr id="4" name="Content Placeholder 3"/>
          <p:cNvSpPr>
            <a:spLocks noGrp="1"/>
          </p:cNvSpPr>
          <p:nvPr>
            <p:ph sz="half" idx="2"/>
          </p:nvPr>
        </p:nvSpPr>
        <p:spPr>
          <a:xfrm>
            <a:off x="640567" y="1066800"/>
            <a:ext cx="4114800" cy="4867486"/>
          </a:xfrm>
        </p:spPr>
        <p:txBody>
          <a:bodyPr>
            <a:normAutofit lnSpcReduction="10000"/>
          </a:bodyPr>
          <a:lstStyle/>
          <a:p>
            <a:pPr marL="0" indent="0">
              <a:buNone/>
            </a:pPr>
            <a:r>
              <a:rPr lang="en-US" sz="1200" dirty="0"/>
              <a:t>Situated on 91 beautifully wooded acres in Batavia Township </a:t>
            </a:r>
            <a:r>
              <a:rPr lang="en-US" sz="1200" dirty="0" smtClean="0"/>
              <a:t>the University of Cincinnati </a:t>
            </a:r>
            <a:r>
              <a:rPr lang="en-US" sz="1200" dirty="0"/>
              <a:t>Clermont brings the power of UC </a:t>
            </a:r>
            <a:r>
              <a:rPr lang="en-US" sz="1200" dirty="0" smtClean="0"/>
              <a:t>to Clermont County. </a:t>
            </a:r>
            <a:r>
              <a:rPr lang="en-US" sz="1200" dirty="0"/>
              <a:t>We strive to be a partner by providing resources and opportunities for education and enrichment</a:t>
            </a:r>
            <a:r>
              <a:rPr lang="en-US" sz="1200" dirty="0" smtClean="0"/>
              <a:t>.</a:t>
            </a:r>
          </a:p>
          <a:p>
            <a:pPr marL="0" indent="0">
              <a:buNone/>
            </a:pPr>
            <a:r>
              <a:rPr lang="en-US" sz="1200" dirty="0" smtClean="0"/>
              <a:t>UC </a:t>
            </a:r>
            <a:r>
              <a:rPr lang="en-US" sz="1200" dirty="0"/>
              <a:t>Clermont has some of the most affordable tuition in the state of Ohio – less than half the cost of most other colleges and universities. Scholarships and financial aid help make the cost </a:t>
            </a:r>
            <a:r>
              <a:rPr lang="en-US" sz="1200" dirty="0" smtClean="0"/>
              <a:t>of </a:t>
            </a:r>
            <a:r>
              <a:rPr lang="en-US" sz="1200" dirty="0"/>
              <a:t>college education that much more affordable at UC Clermont.</a:t>
            </a:r>
          </a:p>
          <a:p>
            <a:pPr marL="0" indent="0">
              <a:buNone/>
            </a:pPr>
            <a:r>
              <a:rPr lang="en-US" sz="1200" dirty="0" smtClean="0"/>
              <a:t>More than 3,000 students are enrolled at UC Clermont College in more than 50 academic programs at the undergraduate level.  As an open admission institution, we accept everyone with a high school diploma, GED or equivalent.</a:t>
            </a:r>
          </a:p>
          <a:p>
            <a:pPr marL="0" indent="0">
              <a:buNone/>
            </a:pPr>
            <a:r>
              <a:rPr lang="en-US" sz="1200" b="1" dirty="0" smtClean="0">
                <a:solidFill>
                  <a:srgbClr val="FF0000"/>
                </a:solidFill>
              </a:rPr>
              <a:t>Mission</a:t>
            </a:r>
            <a:endParaRPr lang="en-US" sz="1200" b="1" dirty="0">
              <a:solidFill>
                <a:srgbClr val="FF0000"/>
              </a:solidFill>
            </a:endParaRPr>
          </a:p>
          <a:p>
            <a:pPr marL="0" indent="0">
              <a:buNone/>
            </a:pPr>
            <a:r>
              <a:rPr lang="en-US" sz="1200" dirty="0"/>
              <a:t>UC Clermont College </a:t>
            </a:r>
            <a:r>
              <a:rPr lang="en-US" sz="1200" dirty="0" smtClean="0"/>
              <a:t>provides </a:t>
            </a:r>
            <a:r>
              <a:rPr lang="en-US" sz="1200" dirty="0"/>
              <a:t>student-centered undergraduate education and life-long learning in an open-access, regional college environment. We foster diversity as well as intellectual, cultural, and social development in our community</a:t>
            </a:r>
            <a:r>
              <a:rPr lang="en-US" sz="1200" dirty="0" smtClean="0"/>
              <a:t>.</a:t>
            </a:r>
            <a:br>
              <a:rPr lang="en-US" sz="1200" dirty="0" smtClean="0"/>
            </a:br>
            <a:endParaRPr lang="en-US" sz="800" dirty="0"/>
          </a:p>
          <a:p>
            <a:pPr marL="0" indent="0">
              <a:buNone/>
            </a:pPr>
            <a:r>
              <a:rPr lang="en-US" sz="1200" b="1" dirty="0" smtClean="0">
                <a:solidFill>
                  <a:srgbClr val="FF0000"/>
                </a:solidFill>
              </a:rPr>
              <a:t>Vision</a:t>
            </a:r>
            <a:endParaRPr lang="en-US" sz="1200" b="1" dirty="0">
              <a:solidFill>
                <a:srgbClr val="FF0000"/>
              </a:solidFill>
            </a:endParaRPr>
          </a:p>
          <a:p>
            <a:pPr marL="0" indent="0">
              <a:buNone/>
            </a:pPr>
            <a:r>
              <a:rPr lang="en-US" sz="1200" dirty="0"/>
              <a:t>UC Clermont College will become the first choice for students who seek </a:t>
            </a:r>
            <a:r>
              <a:rPr lang="en-US" sz="1200" dirty="0" smtClean="0"/>
              <a:t>quality undergraduate </a:t>
            </a:r>
            <a:r>
              <a:rPr lang="en-US" sz="1200" dirty="0"/>
              <a:t>degree opportunities which are accessible and affordable. We endeavor </a:t>
            </a:r>
            <a:r>
              <a:rPr lang="en-US" sz="1200" dirty="0" smtClean="0"/>
              <a:t>to respond </a:t>
            </a:r>
            <a:r>
              <a:rPr lang="en-US" sz="1200" dirty="0"/>
              <a:t>to community needs and to foster lifestyles which are sustainable, culturally rich </a:t>
            </a:r>
            <a:r>
              <a:rPr lang="en-US" sz="1200" dirty="0" smtClean="0"/>
              <a:t>and rewarding.</a:t>
            </a:r>
          </a:p>
          <a:p>
            <a:pPr marL="0" indent="0">
              <a:buNone/>
            </a:pPr>
            <a:endParaRPr lang="en-US" sz="1200" dirty="0"/>
          </a:p>
        </p:txBody>
      </p:sp>
      <p:sp>
        <p:nvSpPr>
          <p:cNvPr id="8" name="Text Placeholder 2"/>
          <p:cNvSpPr>
            <a:spLocks noGrp="1"/>
          </p:cNvSpPr>
          <p:nvPr>
            <p:ph type="body" sz="quarter" idx="3"/>
          </p:nvPr>
        </p:nvSpPr>
        <p:spPr>
          <a:xfrm>
            <a:off x="4757503" y="775086"/>
            <a:ext cx="4114800" cy="346249"/>
          </a:xfrm>
        </p:spPr>
        <p:txBody>
          <a:bodyPr>
            <a:normAutofit fontScale="92500" lnSpcReduction="10000"/>
          </a:bodyPr>
          <a:lstStyle/>
          <a:p>
            <a:r>
              <a:rPr lang="en-US" dirty="0" smtClean="0"/>
              <a:t>Testing Services</a:t>
            </a:r>
            <a:endParaRPr lang="en-US" dirty="0"/>
          </a:p>
        </p:txBody>
      </p:sp>
      <p:sp>
        <p:nvSpPr>
          <p:cNvPr id="9" name="Content Placeholder 3"/>
          <p:cNvSpPr>
            <a:spLocks noGrp="1"/>
          </p:cNvSpPr>
          <p:nvPr>
            <p:ph sz="quarter" idx="4"/>
          </p:nvPr>
        </p:nvSpPr>
        <p:spPr>
          <a:xfrm>
            <a:off x="4868487" y="1121335"/>
            <a:ext cx="4114800" cy="4960589"/>
          </a:xfrm>
        </p:spPr>
        <p:txBody>
          <a:bodyPr>
            <a:normAutofit lnSpcReduction="10000"/>
          </a:bodyPr>
          <a:lstStyle/>
          <a:p>
            <a:pPr marL="0" indent="0">
              <a:buNone/>
            </a:pPr>
            <a:r>
              <a:rPr lang="en-US" sz="1200" dirty="0" smtClean="0"/>
              <a:t>Testing Services is a unit within the Academic Affairs Office which is </a:t>
            </a:r>
            <a:r>
              <a:rPr lang="en-US" sz="1200" dirty="0"/>
              <a:t>responsible for oversight of all academic functions of the College. </a:t>
            </a:r>
            <a:r>
              <a:rPr lang="en-US" sz="1200" dirty="0" smtClean="0"/>
              <a:t>Academic Affairs works </a:t>
            </a:r>
            <a:r>
              <a:rPr lang="en-US" sz="1200" dirty="0"/>
              <a:t>with the college's five academic departments on program development, student outcomes assessment, program assessment, data collection and analysis, outreach, and course scheduling.</a:t>
            </a:r>
            <a:endParaRPr lang="en-US" sz="1200" b="1" dirty="0" smtClean="0">
              <a:solidFill>
                <a:srgbClr val="FF0000"/>
              </a:solidFill>
            </a:endParaRPr>
          </a:p>
          <a:p>
            <a:pPr marL="0" indent="0">
              <a:buNone/>
            </a:pPr>
            <a:r>
              <a:rPr lang="en-US" sz="1200" b="1" dirty="0" smtClean="0">
                <a:solidFill>
                  <a:srgbClr val="FF0000"/>
                </a:solidFill>
              </a:rPr>
              <a:t>Testing Services Mission</a:t>
            </a:r>
            <a:endParaRPr lang="en-US" sz="1200" b="1" dirty="0">
              <a:solidFill>
                <a:srgbClr val="FF0000"/>
              </a:solidFill>
            </a:endParaRPr>
          </a:p>
          <a:p>
            <a:pPr marL="0" indent="0">
              <a:buNone/>
            </a:pPr>
            <a:r>
              <a:rPr lang="en-US" sz="1200" dirty="0"/>
              <a:t>Testing Services is dedicated to enhancing student learning by providing comprehensive, accessible testing services to meet the increasing needs of students, faculty, administrators and community members while maintaining test integrity. Testing Services maintains membership with and adheres to the Professional Standards and Guidelines set forth by the National College Testing Association (NCTA).</a:t>
            </a:r>
          </a:p>
          <a:p>
            <a:pPr marL="0" indent="0">
              <a:buNone/>
            </a:pPr>
            <a:r>
              <a:rPr lang="en-US" sz="1050" b="1" dirty="0" smtClean="0"/>
              <a:t>Contact Information</a:t>
            </a:r>
            <a:br>
              <a:rPr lang="en-US" sz="1050" b="1" dirty="0" smtClean="0"/>
            </a:br>
            <a:r>
              <a:rPr lang="en-US" sz="1050" dirty="0" smtClean="0"/>
              <a:t>Phone:  (513) 732-5219</a:t>
            </a:r>
            <a:br>
              <a:rPr lang="en-US" sz="1050" dirty="0" smtClean="0"/>
            </a:br>
            <a:r>
              <a:rPr lang="en-US" sz="1050" dirty="0" smtClean="0"/>
              <a:t>E-mail:  clctest@uc.edu</a:t>
            </a:r>
          </a:p>
          <a:p>
            <a:pPr marL="0" indent="0">
              <a:buNone/>
            </a:pPr>
            <a:r>
              <a:rPr lang="en-US" sz="1050" b="1" dirty="0" smtClean="0"/>
              <a:t>Hours and Location</a:t>
            </a:r>
            <a:r>
              <a:rPr lang="en-US" sz="1050" dirty="0" smtClean="0"/>
              <a:t/>
            </a:r>
            <a:br>
              <a:rPr lang="en-US" sz="1050" dirty="0" smtClean="0"/>
            </a:br>
            <a:r>
              <a:rPr lang="en-US" sz="1050" dirty="0" smtClean="0"/>
              <a:t>Peters-Jones Building</a:t>
            </a:r>
            <a:br>
              <a:rPr lang="en-US" sz="1050" dirty="0" smtClean="0"/>
            </a:br>
            <a:r>
              <a:rPr lang="en-US" sz="1050" dirty="0" smtClean="0"/>
              <a:t>Suite 103</a:t>
            </a:r>
            <a:br>
              <a:rPr lang="en-US" sz="1050" dirty="0" smtClean="0"/>
            </a:br>
            <a:r>
              <a:rPr lang="en-US" sz="1050" dirty="0" smtClean="0"/>
              <a:t>Monday – Friday</a:t>
            </a:r>
            <a:br>
              <a:rPr lang="en-US" sz="1050" dirty="0" smtClean="0"/>
            </a:br>
            <a:r>
              <a:rPr lang="en-US" sz="1050" dirty="0" smtClean="0"/>
              <a:t>9am – 5pm </a:t>
            </a:r>
            <a:br>
              <a:rPr lang="en-US" sz="1050" dirty="0" smtClean="0"/>
            </a:br>
            <a:r>
              <a:rPr lang="en-US" sz="1050" dirty="0" smtClean="0"/>
              <a:t/>
            </a:r>
            <a:br>
              <a:rPr lang="en-US" sz="1050" dirty="0" smtClean="0"/>
            </a:br>
            <a:r>
              <a:rPr lang="en-US" sz="1050" dirty="0" smtClean="0"/>
              <a:t/>
            </a:r>
            <a:br>
              <a:rPr lang="en-US" sz="1050" dirty="0" smtClean="0"/>
            </a:br>
            <a:r>
              <a:rPr lang="en-US" sz="1050" b="1" dirty="0" smtClean="0"/>
              <a:t>Evening Options</a:t>
            </a:r>
            <a:r>
              <a:rPr lang="en-US" sz="1050" dirty="0" smtClean="0"/>
              <a:t/>
            </a:r>
            <a:br>
              <a:rPr lang="en-US" sz="1050" dirty="0" smtClean="0"/>
            </a:br>
            <a:r>
              <a:rPr lang="en-US" sz="1050" dirty="0" smtClean="0"/>
              <a:t>Tuesday 5pm – 8pm</a:t>
            </a:r>
            <a:br>
              <a:rPr lang="en-US" sz="1050" dirty="0" smtClean="0"/>
            </a:br>
            <a:r>
              <a:rPr lang="en-US" sz="1050" dirty="0" smtClean="0"/>
              <a:t>Wednesday 5pm – 8pm</a:t>
            </a:r>
            <a:r>
              <a:rPr lang="en-US" sz="1200" dirty="0" smtClean="0"/>
              <a:t/>
            </a:r>
            <a:br>
              <a:rPr lang="en-US" sz="1200" dirty="0" smtClean="0"/>
            </a:br>
            <a:endParaRPr lang="en-US" sz="1200" dirty="0"/>
          </a:p>
          <a:p>
            <a:pPr marL="0" indent="0">
              <a:buNone/>
            </a:pPr>
            <a:endParaRPr lang="en-US" sz="12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872" t="34250" r="-1872" b="1839"/>
          <a:stretch/>
        </p:blipFill>
        <p:spPr>
          <a:xfrm>
            <a:off x="6559599" y="3733800"/>
            <a:ext cx="2170385" cy="1849475"/>
          </a:xfrm>
          <a:prstGeom prst="rect">
            <a:avLst/>
          </a:prstGeom>
        </p:spPr>
      </p:pic>
    </p:spTree>
    <p:extLst>
      <p:ext uri="{BB962C8B-B14F-4D97-AF65-F5344CB8AC3E}">
        <p14:creationId xmlns:p14="http://schemas.microsoft.com/office/powerpoint/2010/main" val="31581419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43198"/>
          </a:xfrm>
        </p:spPr>
        <p:txBody>
          <a:bodyPr>
            <a:normAutofit fontScale="90000"/>
          </a:bodyPr>
          <a:lstStyle/>
          <a:p>
            <a:r>
              <a:rPr lang="en-US" sz="3200" dirty="0"/>
              <a:t>p</a:t>
            </a:r>
            <a:r>
              <a:rPr lang="en-US" sz="3200" dirty="0" smtClean="0"/>
              <a:t>artnerships, community outreach</a:t>
            </a:r>
            <a:endParaRPr lang="en-US" sz="3200" dirty="0"/>
          </a:p>
        </p:txBody>
      </p:sp>
      <p:sp>
        <p:nvSpPr>
          <p:cNvPr id="3" name="Content Placeholder 2"/>
          <p:cNvSpPr>
            <a:spLocks noGrp="1"/>
          </p:cNvSpPr>
          <p:nvPr>
            <p:ph sz="half" idx="1"/>
          </p:nvPr>
        </p:nvSpPr>
        <p:spPr>
          <a:xfrm>
            <a:off x="609600" y="751381"/>
            <a:ext cx="4114800" cy="346249"/>
          </a:xfrm>
        </p:spPr>
        <p:txBody>
          <a:bodyPr>
            <a:noAutofit/>
          </a:bodyPr>
          <a:lstStyle/>
          <a:p>
            <a:pPr marL="0" indent="0">
              <a:buNone/>
            </a:pPr>
            <a:r>
              <a:rPr lang="en-US" dirty="0" smtClean="0">
                <a:solidFill>
                  <a:schemeClr val="accent1"/>
                </a:solidFill>
              </a:rPr>
              <a:t>On-campus partnerships</a:t>
            </a:r>
            <a:endParaRPr lang="en-US" dirty="0">
              <a:solidFill>
                <a:schemeClr val="accent1"/>
              </a:solidFill>
            </a:endParaRPr>
          </a:p>
        </p:txBody>
      </p:sp>
      <p:sp>
        <p:nvSpPr>
          <p:cNvPr id="4" name="Content Placeholder 3"/>
          <p:cNvSpPr>
            <a:spLocks noGrp="1"/>
          </p:cNvSpPr>
          <p:nvPr>
            <p:ph sz="half" idx="2"/>
          </p:nvPr>
        </p:nvSpPr>
        <p:spPr>
          <a:xfrm>
            <a:off x="5791200" y="2667000"/>
            <a:ext cx="2743200" cy="346249"/>
          </a:xfrm>
        </p:spPr>
        <p:txBody>
          <a:bodyPr>
            <a:normAutofit fontScale="85000" lnSpcReduction="20000"/>
          </a:bodyPr>
          <a:lstStyle/>
          <a:p>
            <a:pPr marL="0" indent="0" algn="r">
              <a:buNone/>
            </a:pPr>
            <a:r>
              <a:rPr lang="en-US" sz="2500" dirty="0" smtClean="0">
                <a:solidFill>
                  <a:schemeClr val="accent1"/>
                </a:solidFill>
              </a:rPr>
              <a:t>Community Outreach</a:t>
            </a:r>
            <a:endParaRPr lang="en-US" sz="2500" dirty="0">
              <a:solidFill>
                <a:schemeClr val="accent1"/>
              </a:solidFill>
            </a:endParaRPr>
          </a:p>
        </p:txBody>
      </p:sp>
      <p:sp>
        <p:nvSpPr>
          <p:cNvPr id="5" name="Content Placeholder 3"/>
          <p:cNvSpPr txBox="1">
            <a:spLocks/>
          </p:cNvSpPr>
          <p:nvPr/>
        </p:nvSpPr>
        <p:spPr>
          <a:xfrm>
            <a:off x="685800" y="1142091"/>
            <a:ext cx="4114800" cy="3157788"/>
          </a:xfrm>
          <a:prstGeom prst="rect">
            <a:avLst/>
          </a:prstGeom>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4"/>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4"/>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4"/>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sz="1100" dirty="0" smtClean="0"/>
              <a:t>Clermont College Testing Services partners with the following </a:t>
            </a:r>
            <a:br>
              <a:rPr lang="en-US" sz="1100" dirty="0" smtClean="0"/>
            </a:br>
            <a:r>
              <a:rPr lang="en-US" sz="1100" dirty="0" smtClean="0"/>
              <a:t>on-campus offices to provide a variety of services to students:</a:t>
            </a:r>
            <a:br>
              <a:rPr lang="en-US" sz="1100" dirty="0" smtClean="0"/>
            </a:br>
            <a:endParaRPr lang="en-US" sz="1100" dirty="0" smtClean="0"/>
          </a:p>
          <a:p>
            <a:pPr>
              <a:buFont typeface="Arial" panose="020B0604020202020204" pitchFamily="34" charset="0"/>
              <a:buChar char="•"/>
            </a:pPr>
            <a:r>
              <a:rPr lang="en-US" sz="1100" dirty="0"/>
              <a:t>O</a:t>
            </a:r>
            <a:r>
              <a:rPr lang="en-US" sz="1100" dirty="0" smtClean="0"/>
              <a:t>ffice of Disability Services by providing proctoring services to all students who receive testing accommodations. </a:t>
            </a:r>
            <a:br>
              <a:rPr lang="en-US" sz="1100" dirty="0" smtClean="0"/>
            </a:br>
            <a:endParaRPr lang="en-US" sz="1100" dirty="0" smtClean="0"/>
          </a:p>
          <a:p>
            <a:pPr>
              <a:buFont typeface="Arial" panose="020B0604020202020204" pitchFamily="34" charset="0"/>
              <a:buChar char="•"/>
            </a:pPr>
            <a:r>
              <a:rPr lang="en-US" sz="1100" dirty="0" smtClean="0"/>
              <a:t>Offices of Recruitment, Academic Advising and </a:t>
            </a:r>
            <a:r>
              <a:rPr lang="en-US" sz="1100" dirty="0" err="1" smtClean="0"/>
              <a:t>OneStop</a:t>
            </a:r>
            <a:r>
              <a:rPr lang="en-US" sz="1100" dirty="0" smtClean="0"/>
              <a:t> by providing placement testing to incoming students prior to advising and registration.</a:t>
            </a:r>
            <a:br>
              <a:rPr lang="en-US" sz="1100" dirty="0" smtClean="0"/>
            </a:br>
            <a:endParaRPr lang="en-US" sz="1100" dirty="0" smtClean="0"/>
          </a:p>
          <a:p>
            <a:pPr>
              <a:buFont typeface="Arial" panose="020B0604020202020204" pitchFamily="34" charset="0"/>
              <a:buChar char="•"/>
            </a:pPr>
            <a:r>
              <a:rPr lang="en-US" sz="1100" dirty="0" smtClean="0"/>
              <a:t>Academic Program Departments by providing admissions, exit and certification exams for academic program initiatives.</a:t>
            </a:r>
            <a:br>
              <a:rPr lang="en-US" sz="1100" dirty="0" smtClean="0"/>
            </a:br>
            <a:endParaRPr lang="en-US" sz="1100" dirty="0" smtClean="0"/>
          </a:p>
          <a:p>
            <a:pPr>
              <a:buFont typeface="Arial" panose="020B0604020202020204" pitchFamily="34" charset="0"/>
              <a:buChar char="•"/>
            </a:pPr>
            <a:r>
              <a:rPr lang="en-US" sz="1100" dirty="0" smtClean="0"/>
              <a:t>College Credit Plus Program by proctoring admissions testing to high school students as part of the application process.</a:t>
            </a:r>
            <a:br>
              <a:rPr lang="en-US" sz="1100" dirty="0" smtClean="0"/>
            </a:br>
            <a:endParaRPr lang="en-US" sz="1100" dirty="0" smtClean="0"/>
          </a:p>
          <a:p>
            <a:pPr>
              <a:buFont typeface="Arial" panose="020B0604020202020204" pitchFamily="34" charset="0"/>
              <a:buChar char="•"/>
            </a:pPr>
            <a:r>
              <a:rPr lang="en-US" sz="1100" dirty="0" smtClean="0"/>
              <a:t>College Success Program through initial identification of program participants.</a:t>
            </a:r>
          </a:p>
          <a:p>
            <a:pPr>
              <a:buFont typeface="Arial" panose="020B0604020202020204" pitchFamily="34" charset="0"/>
              <a:buChar char="•"/>
            </a:pPr>
            <a:endParaRPr lang="en-US" sz="1200" dirty="0"/>
          </a:p>
        </p:txBody>
      </p:sp>
      <p:sp>
        <p:nvSpPr>
          <p:cNvPr id="6" name="Content Placeholder 3"/>
          <p:cNvSpPr txBox="1">
            <a:spLocks/>
          </p:cNvSpPr>
          <p:nvPr/>
        </p:nvSpPr>
        <p:spPr>
          <a:xfrm>
            <a:off x="5404268" y="3013249"/>
            <a:ext cx="3215712" cy="2911566"/>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4"/>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4"/>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4"/>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sz="1100" dirty="0" smtClean="0"/>
              <a:t>Clermont College Testing Services also offers services to the community by providing:</a:t>
            </a:r>
            <a:br>
              <a:rPr lang="en-US" sz="1100" dirty="0" smtClean="0"/>
            </a:br>
            <a:endParaRPr lang="en-US" sz="1100" dirty="0"/>
          </a:p>
          <a:p>
            <a:pPr>
              <a:buFont typeface="Arial" panose="020B0604020202020204" pitchFamily="34" charset="0"/>
              <a:buChar char="•"/>
            </a:pPr>
            <a:r>
              <a:rPr lang="en-US" sz="1100" dirty="0" smtClean="0"/>
              <a:t>PearsonVue exams which include GED, CISCO, CompTIA, Ohio Educators Assessment and much more.</a:t>
            </a:r>
            <a:br>
              <a:rPr lang="en-US" sz="1100" dirty="0" smtClean="0"/>
            </a:br>
            <a:endParaRPr lang="en-US" sz="1100" dirty="0" smtClean="0"/>
          </a:p>
          <a:p>
            <a:pPr>
              <a:buFont typeface="Arial" panose="020B0604020202020204" pitchFamily="34" charset="0"/>
              <a:buChar char="•"/>
            </a:pPr>
            <a:r>
              <a:rPr lang="en-US" sz="1100" dirty="0" smtClean="0"/>
              <a:t>Exams for college-credit including the College Level Examination Program (CLEP) and Prometric DANTES (DSST).</a:t>
            </a:r>
            <a:br>
              <a:rPr lang="en-US" sz="1100" dirty="0" smtClean="0"/>
            </a:br>
            <a:endParaRPr lang="en-US" sz="1100" dirty="0" smtClean="0"/>
          </a:p>
          <a:p>
            <a:pPr>
              <a:buFont typeface="Arial" panose="020B0604020202020204" pitchFamily="34" charset="0"/>
              <a:buChar char="•"/>
            </a:pPr>
            <a:r>
              <a:rPr lang="en-US" sz="1100" dirty="0" smtClean="0"/>
              <a:t>Proctoring services for students in online courses either through the University of Cincinnati or outside the University.</a:t>
            </a:r>
            <a:br>
              <a:rPr lang="en-US" sz="1100" dirty="0" smtClean="0"/>
            </a:br>
            <a:endParaRPr lang="en-US" sz="1100" dirty="0" smtClean="0"/>
          </a:p>
          <a:p>
            <a:pPr>
              <a:buFont typeface="Arial" panose="020B0604020202020204" pitchFamily="34" charset="0"/>
              <a:buChar char="•"/>
            </a:pPr>
            <a:r>
              <a:rPr lang="en-US" sz="1100" dirty="0" smtClean="0"/>
              <a:t>Quiet testing space for students needing accommodations on any of the tests above.</a:t>
            </a:r>
            <a:endParaRPr lang="en-US" sz="1100" dirty="0"/>
          </a:p>
          <a:p>
            <a:pPr>
              <a:buFont typeface="Arial" panose="020B0604020202020204" pitchFamily="34" charset="0"/>
              <a:buChar char="•"/>
            </a:pPr>
            <a:endParaRPr lang="en-US" sz="11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144" y="4318395"/>
            <a:ext cx="2133600" cy="1600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0170" y="353316"/>
            <a:ext cx="1605420" cy="2140560"/>
          </a:xfrm>
          <a:prstGeom prst="rect">
            <a:avLst/>
          </a:prstGeom>
        </p:spPr>
      </p:pic>
    </p:spTree>
    <p:extLst>
      <p:ext uri="{BB962C8B-B14F-4D97-AF65-F5344CB8AC3E}">
        <p14:creationId xmlns:p14="http://schemas.microsoft.com/office/powerpoint/2010/main" val="29224259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normAutofit fontScale="90000"/>
          </a:bodyPr>
          <a:lstStyle/>
          <a:p>
            <a:r>
              <a:rPr lang="en-US" sz="3600" dirty="0" smtClean="0"/>
              <a:t>highlights</a:t>
            </a:r>
            <a:endParaRPr lang="en-US" sz="3600" dirty="0"/>
          </a:p>
        </p:txBody>
      </p:sp>
      <p:sp>
        <p:nvSpPr>
          <p:cNvPr id="3" name="Text Placeholder 2"/>
          <p:cNvSpPr>
            <a:spLocks noGrp="1"/>
          </p:cNvSpPr>
          <p:nvPr>
            <p:ph type="body" sz="quarter" idx="10"/>
          </p:nvPr>
        </p:nvSpPr>
        <p:spPr>
          <a:xfrm>
            <a:off x="609600" y="914400"/>
            <a:ext cx="8382000" cy="4876800"/>
          </a:xfrm>
        </p:spPr>
        <p:txBody>
          <a:bodyPr>
            <a:normAutofit/>
          </a:bodyPr>
          <a:lstStyle/>
          <a:p>
            <a:pPr marL="746125" indent="-342900">
              <a:buFont typeface="Arial" panose="020B0604020202020204" pitchFamily="34" charset="0"/>
              <a:buChar char="•"/>
            </a:pPr>
            <a:r>
              <a:rPr lang="en-US" sz="1700" dirty="0" smtClean="0"/>
              <a:t>Administered </a:t>
            </a:r>
            <a:r>
              <a:rPr lang="en-US" sz="1700" b="1" dirty="0" smtClean="0"/>
              <a:t>2,007</a:t>
            </a:r>
            <a:r>
              <a:rPr lang="en-US" sz="1700" dirty="0" smtClean="0"/>
              <a:t> exams (9% increase from 2014-2015).</a:t>
            </a:r>
          </a:p>
          <a:p>
            <a:pPr marL="746125" indent="-342900">
              <a:buFont typeface="Arial" panose="020B0604020202020204" pitchFamily="34" charset="0"/>
              <a:buChar char="•"/>
            </a:pPr>
            <a:r>
              <a:rPr lang="en-US" sz="1700" dirty="0" smtClean="0"/>
              <a:t>Generated </a:t>
            </a:r>
            <a:r>
              <a:rPr lang="en-US" sz="1700" dirty="0"/>
              <a:t>revenue of </a:t>
            </a:r>
            <a:r>
              <a:rPr lang="en-US" sz="1700" b="1" dirty="0" smtClean="0"/>
              <a:t>$5,920.21</a:t>
            </a:r>
            <a:r>
              <a:rPr lang="en-US" sz="1700" dirty="0" smtClean="0"/>
              <a:t>.</a:t>
            </a:r>
          </a:p>
          <a:p>
            <a:pPr marL="746125" indent="-342900">
              <a:buFont typeface="Arial" panose="020B0604020202020204" pitchFamily="34" charset="0"/>
              <a:buChar char="•"/>
            </a:pPr>
            <a:r>
              <a:rPr lang="en-US" sz="1700" dirty="0" smtClean="0"/>
              <a:t>Increased </a:t>
            </a:r>
            <a:r>
              <a:rPr lang="en-US" sz="1700" dirty="0"/>
              <a:t>placement test completion rate </a:t>
            </a:r>
            <a:r>
              <a:rPr lang="en-US" sz="1700" dirty="0" smtClean="0"/>
              <a:t>to </a:t>
            </a:r>
            <a:r>
              <a:rPr lang="en-US" sz="1700" b="1" dirty="0" smtClean="0"/>
              <a:t>98%</a:t>
            </a:r>
            <a:r>
              <a:rPr lang="en-US" sz="1700" dirty="0" smtClean="0"/>
              <a:t> </a:t>
            </a:r>
            <a:r>
              <a:rPr lang="en-US" sz="1700" dirty="0"/>
              <a:t>of entering Freshmen</a:t>
            </a:r>
            <a:r>
              <a:rPr lang="en-US" sz="1700" dirty="0" smtClean="0"/>
              <a:t>.</a:t>
            </a:r>
          </a:p>
          <a:p>
            <a:pPr marL="746125" indent="-342900">
              <a:buFont typeface="Arial" panose="020B0604020202020204" pitchFamily="34" charset="0"/>
              <a:buChar char="•"/>
            </a:pPr>
            <a:r>
              <a:rPr lang="en-US" sz="1700" dirty="0" smtClean="0"/>
              <a:t>Increased use of students with Disabilities by </a:t>
            </a:r>
            <a:r>
              <a:rPr lang="en-US" sz="1700" b="1" dirty="0" smtClean="0"/>
              <a:t>50.8%. </a:t>
            </a:r>
            <a:r>
              <a:rPr lang="en-US" sz="1700" dirty="0" smtClean="0"/>
              <a:t/>
            </a:r>
            <a:br>
              <a:rPr lang="en-US" sz="1700" dirty="0" smtClean="0"/>
            </a:br>
            <a:r>
              <a:rPr lang="en-US" sz="1200" dirty="0" smtClean="0"/>
              <a:t>(317 appointments in 2014-2015 versus 576 in 2015-2016)</a:t>
            </a:r>
          </a:p>
          <a:p>
            <a:pPr marL="746125" indent="-342900">
              <a:buFont typeface="Arial" panose="020B0604020202020204" pitchFamily="34" charset="0"/>
              <a:buChar char="•"/>
            </a:pPr>
            <a:r>
              <a:rPr lang="en-US" sz="1700" dirty="0" smtClean="0"/>
              <a:t>Presented at OCTA regional conference and NCTA national conference:</a:t>
            </a:r>
          </a:p>
          <a:p>
            <a:pPr marL="1263650" lvl="1" indent="-342900">
              <a:buFont typeface="Arial" panose="020B0604020202020204" pitchFamily="34" charset="0"/>
              <a:buChar char="•"/>
            </a:pPr>
            <a:r>
              <a:rPr lang="en-US" sz="1300" i="1" dirty="0"/>
              <a:t>How to Re-Imagine Testing Services </a:t>
            </a:r>
            <a:r>
              <a:rPr lang="en-US" sz="1300" dirty="0"/>
              <a:t>(Julie Eagen &amp; Brandon Woo</a:t>
            </a:r>
            <a:r>
              <a:rPr lang="en-US" sz="1300" dirty="0" smtClean="0"/>
              <a:t>)</a:t>
            </a:r>
            <a:endParaRPr lang="en-US" sz="1300" i="1" dirty="0" smtClean="0"/>
          </a:p>
          <a:p>
            <a:pPr marL="1263650" lvl="1" indent="-342900">
              <a:buFont typeface="Arial" panose="020B0604020202020204" pitchFamily="34" charset="0"/>
              <a:buChar char="•"/>
            </a:pPr>
            <a:r>
              <a:rPr lang="en-US" sz="1300" i="1" dirty="0" smtClean="0"/>
              <a:t>Including </a:t>
            </a:r>
            <a:r>
              <a:rPr lang="en-US" sz="1300" i="1" dirty="0"/>
              <a:t>Testing Services in the Retention Effort </a:t>
            </a:r>
            <a:r>
              <a:rPr lang="en-US" sz="1300" dirty="0"/>
              <a:t>(Julie Eagen &amp; Lesley Dorhout)</a:t>
            </a:r>
          </a:p>
          <a:p>
            <a:pPr marL="746125" indent="-342900">
              <a:buFont typeface="Arial" panose="020B0604020202020204" pitchFamily="34" charset="0"/>
              <a:buChar char="•"/>
            </a:pPr>
            <a:r>
              <a:rPr lang="en-US" sz="1700" dirty="0" smtClean="0"/>
              <a:t>Received $10,000 Diversity and Inclusion Grant to hold Obstacle Free 2016 program in partnership with College Success Program.</a:t>
            </a:r>
          </a:p>
          <a:p>
            <a:pPr marL="746125" indent="-342900">
              <a:buFont typeface="Arial" panose="020B0604020202020204" pitchFamily="34" charset="0"/>
              <a:buChar char="•"/>
            </a:pPr>
            <a:r>
              <a:rPr lang="en-US" sz="1700" dirty="0" smtClean="0"/>
              <a:t>Applied for NCTA Test Center certification.</a:t>
            </a:r>
            <a:endParaRPr lang="en-US" sz="1700" dirty="0"/>
          </a:p>
          <a:p>
            <a:pPr marL="746125" indent="-342900">
              <a:buFont typeface="Arial" panose="020B0604020202020204" pitchFamily="34" charset="0"/>
              <a:buChar char="•"/>
            </a:pPr>
            <a:r>
              <a:rPr lang="en-US" sz="1700" dirty="0" smtClean="0"/>
              <a:t>Managed </a:t>
            </a:r>
            <a:r>
              <a:rPr lang="en-US" sz="1700" dirty="0"/>
              <a:t>attendance at summer Orientation sessions.</a:t>
            </a:r>
          </a:p>
          <a:p>
            <a:pPr marL="920750" lvl="1" indent="0">
              <a:buNone/>
            </a:pPr>
            <a:endParaRPr lang="en-US" sz="1300" dirty="0"/>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smtClean="0"/>
          </a:p>
          <a:p>
            <a:pPr marL="517525" lvl="1" indent="0">
              <a:buNone/>
            </a:pPr>
            <a:endParaRPr lang="en-US" sz="2100" dirty="0"/>
          </a:p>
        </p:txBody>
      </p:sp>
    </p:spTree>
    <p:extLst>
      <p:ext uri="{BB962C8B-B14F-4D97-AF65-F5344CB8AC3E}">
        <p14:creationId xmlns:p14="http://schemas.microsoft.com/office/powerpoint/2010/main" val="19448744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43198"/>
          </a:xfrm>
        </p:spPr>
        <p:txBody>
          <a:bodyPr>
            <a:normAutofit fontScale="90000"/>
          </a:bodyPr>
          <a:lstStyle/>
          <a:p>
            <a:r>
              <a:rPr lang="en-US" sz="3200" dirty="0" smtClean="0"/>
              <a:t>summary</a:t>
            </a:r>
            <a:endParaRPr lang="en-US" sz="3200" dirty="0"/>
          </a:p>
        </p:txBody>
      </p:sp>
      <p:sp>
        <p:nvSpPr>
          <p:cNvPr id="4" name="TextBox 3"/>
          <p:cNvSpPr txBox="1"/>
          <p:nvPr/>
        </p:nvSpPr>
        <p:spPr>
          <a:xfrm>
            <a:off x="609600" y="762000"/>
            <a:ext cx="8382000" cy="5293757"/>
          </a:xfrm>
          <a:prstGeom prst="rect">
            <a:avLst/>
          </a:prstGeom>
          <a:noFill/>
        </p:spPr>
        <p:txBody>
          <a:bodyPr wrap="square" rtlCol="0">
            <a:spAutoFit/>
          </a:bodyPr>
          <a:lstStyle/>
          <a:p>
            <a:r>
              <a:rPr lang="en-US" sz="2500" b="1" dirty="0" smtClean="0"/>
              <a:t>Test Offerings</a:t>
            </a:r>
            <a:endParaRPr lang="en-US" dirty="0" smtClean="0"/>
          </a:p>
          <a:p>
            <a:pPr marL="285750" indent="-285750">
              <a:buFont typeface="Arial" panose="020B0604020202020204" pitchFamily="34" charset="0"/>
              <a:buChar char="•"/>
            </a:pPr>
            <a:r>
              <a:rPr lang="en-US" dirty="0" smtClean="0"/>
              <a:t>ATI </a:t>
            </a:r>
            <a:r>
              <a:rPr lang="en-US" dirty="0"/>
              <a:t>TEAS V – Physical Therapist </a:t>
            </a:r>
            <a:r>
              <a:rPr lang="en-US" dirty="0" smtClean="0"/>
              <a:t>Assisting</a:t>
            </a:r>
          </a:p>
          <a:p>
            <a:pPr marL="285750" indent="-285750">
              <a:buFont typeface="Arial" panose="020B0604020202020204" pitchFamily="34" charset="0"/>
              <a:buChar char="•"/>
            </a:pPr>
            <a:r>
              <a:rPr lang="en-US" dirty="0" smtClean="0"/>
              <a:t>Beacon Student Strengths Inventory</a:t>
            </a:r>
          </a:p>
          <a:p>
            <a:pPr marL="285750" indent="-285750">
              <a:buFont typeface="Arial" panose="020B0604020202020204" pitchFamily="34" charset="0"/>
              <a:buChar char="•"/>
            </a:pPr>
            <a:r>
              <a:rPr lang="en-US" dirty="0" smtClean="0"/>
              <a:t>Certiport</a:t>
            </a:r>
          </a:p>
          <a:p>
            <a:pPr marL="285750" indent="-285750">
              <a:buFont typeface="Arial" panose="020B0604020202020204" pitchFamily="34" charset="0"/>
              <a:buChar char="•"/>
            </a:pPr>
            <a:r>
              <a:rPr lang="en-US" dirty="0"/>
              <a:t>College Level Examination Program (CLEP</a:t>
            </a:r>
            <a:r>
              <a:rPr lang="en-US" dirty="0" smtClean="0"/>
              <a:t>)</a:t>
            </a:r>
          </a:p>
          <a:p>
            <a:pPr marL="285750" indent="-285750">
              <a:buFont typeface="Arial" panose="020B0604020202020204" pitchFamily="34" charset="0"/>
              <a:buChar char="•"/>
            </a:pPr>
            <a:r>
              <a:rPr lang="en-US" dirty="0"/>
              <a:t>Evolve HESI – Medical </a:t>
            </a:r>
            <a:r>
              <a:rPr lang="en-US" dirty="0" smtClean="0"/>
              <a:t>Assisting</a:t>
            </a:r>
          </a:p>
          <a:p>
            <a:pPr marL="285750" indent="-285750">
              <a:buFont typeface="Arial" panose="020B0604020202020204" pitchFamily="34" charset="0"/>
              <a:buChar char="•"/>
            </a:pPr>
            <a:r>
              <a:rPr lang="en-US" dirty="0" smtClean="0"/>
              <a:t>National </a:t>
            </a:r>
            <a:r>
              <a:rPr lang="en-US" dirty="0"/>
              <a:t>Board of Surgical Technology and Surgical Assisting Certification </a:t>
            </a:r>
            <a:r>
              <a:rPr lang="en-US" dirty="0" smtClean="0"/>
              <a:t>Exams</a:t>
            </a:r>
          </a:p>
          <a:p>
            <a:pPr marL="285750" indent="-285750">
              <a:buFont typeface="Arial" panose="020B0604020202020204" pitchFamily="34" charset="0"/>
              <a:buChar char="•"/>
            </a:pPr>
            <a:r>
              <a:rPr lang="en-US" dirty="0" smtClean="0"/>
              <a:t>PearsonVue</a:t>
            </a:r>
          </a:p>
          <a:p>
            <a:pPr marL="285750" indent="-285750">
              <a:buFont typeface="Arial" panose="020B0604020202020204" pitchFamily="34" charset="0"/>
              <a:buChar char="•"/>
            </a:pPr>
            <a:r>
              <a:rPr lang="en-US" dirty="0"/>
              <a:t>Prometric - DANTES (DSST)</a:t>
            </a:r>
          </a:p>
          <a:p>
            <a:pPr marL="285750" indent="-285750">
              <a:buFont typeface="Arial" panose="020B0604020202020204" pitchFamily="34" charset="0"/>
              <a:buChar char="•"/>
            </a:pPr>
            <a:r>
              <a:rPr lang="en-US" dirty="0"/>
              <a:t>Questar Assessment Inc., Degrees of Reading Power</a:t>
            </a:r>
          </a:p>
          <a:p>
            <a:pPr marL="285750" indent="-285750">
              <a:buFont typeface="Arial" panose="020B0604020202020204" pitchFamily="34" charset="0"/>
              <a:buChar char="•"/>
            </a:pPr>
            <a:r>
              <a:rPr lang="en-US" dirty="0"/>
              <a:t>TypingMaster </a:t>
            </a:r>
          </a:p>
          <a:p>
            <a:pPr marL="285750" indent="-285750">
              <a:buFont typeface="Arial" panose="020B0604020202020204" pitchFamily="34" charset="0"/>
              <a:buChar char="•"/>
            </a:pPr>
            <a:r>
              <a:rPr lang="en-US" dirty="0"/>
              <a:t>University of Cincinnati English and Math Placement </a:t>
            </a:r>
            <a:r>
              <a:rPr lang="en-US" dirty="0" smtClean="0"/>
              <a:t>Exams</a:t>
            </a:r>
          </a:p>
          <a:p>
            <a:pPr marL="285750" indent="-285750">
              <a:buFont typeface="Arial" panose="020B0604020202020204" pitchFamily="34" charset="0"/>
              <a:buChar char="•"/>
            </a:pPr>
            <a:r>
              <a:rPr lang="en-US" dirty="0" smtClean="0"/>
              <a:t>WebCAPE </a:t>
            </a:r>
            <a:r>
              <a:rPr lang="en-US" dirty="0"/>
              <a:t>Foreign Language Placement </a:t>
            </a:r>
            <a:r>
              <a:rPr lang="en-US" dirty="0" smtClean="0"/>
              <a:t>Test</a:t>
            </a:r>
          </a:p>
          <a:p>
            <a:pPr marL="285750" indent="-285750">
              <a:buFont typeface="Arial" panose="020B0604020202020204" pitchFamily="34" charset="0"/>
              <a:buChar char="•"/>
            </a:pPr>
            <a:endParaRPr lang="en-US" dirty="0"/>
          </a:p>
          <a:p>
            <a:r>
              <a:rPr lang="en-US" sz="2500" b="1" dirty="0" smtClean="0"/>
              <a:t>Proctoring Services</a:t>
            </a:r>
          </a:p>
          <a:p>
            <a:pPr marL="342900" indent="-342900">
              <a:buFont typeface="Arial" panose="020B0604020202020204" pitchFamily="34" charset="0"/>
              <a:buChar char="•"/>
            </a:pPr>
            <a:r>
              <a:rPr lang="en-US" dirty="0" smtClean="0"/>
              <a:t>Students registered with Disability Services</a:t>
            </a:r>
          </a:p>
          <a:p>
            <a:pPr marL="342900" indent="-342900">
              <a:buFont typeface="Arial" panose="020B0604020202020204" pitchFamily="34" charset="0"/>
              <a:buChar char="•"/>
            </a:pPr>
            <a:r>
              <a:rPr lang="en-US" dirty="0" smtClean="0"/>
              <a:t>Students in online courses within the UC system and outside the UC System</a:t>
            </a:r>
          </a:p>
          <a:p>
            <a:pPr marL="285750" indent="-285750">
              <a:buFont typeface="Arial" panose="020B0604020202020204" pitchFamily="34" charset="0"/>
              <a:buChar char="•"/>
            </a:pP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203959"/>
            <a:ext cx="1238250" cy="74295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990600"/>
            <a:ext cx="1249752" cy="702597"/>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4380243"/>
            <a:ext cx="1238250" cy="619125"/>
          </a:xfrm>
          <a:prstGeom prst="rect">
            <a:avLst/>
          </a:prstGeom>
        </p:spPr>
      </p:pic>
    </p:spTree>
    <p:extLst>
      <p:ext uri="{BB962C8B-B14F-4D97-AF65-F5344CB8AC3E}">
        <p14:creationId xmlns:p14="http://schemas.microsoft.com/office/powerpoint/2010/main" val="216751156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2016-2017</a:t>
            </a:r>
            <a:endParaRPr lang="en-US" dirty="0"/>
          </a:p>
        </p:txBody>
      </p:sp>
      <p:sp>
        <p:nvSpPr>
          <p:cNvPr id="3" name="Content Placeholder 2"/>
          <p:cNvSpPr>
            <a:spLocks noGrp="1"/>
          </p:cNvSpPr>
          <p:nvPr>
            <p:ph idx="1"/>
          </p:nvPr>
        </p:nvSpPr>
        <p:spPr>
          <a:xfrm>
            <a:off x="838200" y="1752600"/>
            <a:ext cx="7290055" cy="4023360"/>
          </a:xfrm>
        </p:spPr>
        <p:txBody>
          <a:bodyPr/>
          <a:lstStyle/>
          <a:p>
            <a:pPr>
              <a:buFont typeface="Arial" panose="020B0604020202020204" pitchFamily="34" charset="0"/>
              <a:buChar char="•"/>
            </a:pPr>
            <a:r>
              <a:rPr lang="en-US" dirty="0" smtClean="0"/>
              <a:t>   Create Student Learning Outcomes and assessment measures for 4 services offered by Testing Services.</a:t>
            </a:r>
          </a:p>
          <a:p>
            <a:pPr>
              <a:buFont typeface="Arial" panose="020B0604020202020204" pitchFamily="34" charset="0"/>
              <a:buChar char="•"/>
            </a:pPr>
            <a:r>
              <a:rPr lang="en-US" dirty="0"/>
              <a:t> </a:t>
            </a:r>
            <a:r>
              <a:rPr lang="en-US" dirty="0" smtClean="0"/>
              <a:t>  Revise Placement Test survey to include questions about staff performance and customer service.</a:t>
            </a:r>
          </a:p>
          <a:p>
            <a:pPr>
              <a:buFont typeface="Arial" panose="020B0604020202020204" pitchFamily="34" charset="0"/>
              <a:buChar char="•"/>
            </a:pPr>
            <a:r>
              <a:rPr lang="en-US" dirty="0"/>
              <a:t> </a:t>
            </a:r>
            <a:r>
              <a:rPr lang="en-US" dirty="0" smtClean="0"/>
              <a:t>  Increase revenue specific to Distance Learning proctoring.  Reach out to faculty teaching online courses through UC.</a:t>
            </a:r>
          </a:p>
          <a:p>
            <a:pPr>
              <a:buFont typeface="Arial" panose="020B0604020202020204" pitchFamily="34" charset="0"/>
              <a:buChar char="•"/>
            </a:pPr>
            <a:r>
              <a:rPr lang="en-US" dirty="0"/>
              <a:t> </a:t>
            </a:r>
            <a:r>
              <a:rPr lang="en-US" dirty="0" smtClean="0"/>
              <a:t>   Increase numbers of students registered with Disability </a:t>
            </a:r>
            <a:r>
              <a:rPr lang="en-US" dirty="0"/>
              <a:t>S</a:t>
            </a:r>
            <a:r>
              <a:rPr lang="en-US" dirty="0" smtClean="0"/>
              <a:t>ervices who utilize Testing Services for test proctoring.  Partner with Disability Services to promote use.</a:t>
            </a:r>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85407953"/>
      </p:ext>
    </p:extLst>
  </p:cSld>
  <p:clrMapOvr>
    <a:masterClrMapping/>
  </p:clrMapOvr>
  <p:transition>
    <p:fade/>
  </p:transition>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Light Background Segoe 4-3 template-template_April-17-2007">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F2D80D-E46C-4045-8458-3B3FECFDB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bar design)</Template>
  <TotalTime>379</TotalTime>
  <Words>629</Words>
  <Application>Microsoft Office PowerPoint</Application>
  <PresentationFormat>On-screen Show (4:3)</PresentationFormat>
  <Paragraphs>75</Paragraphs>
  <Slides>6</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Arial</vt:lpstr>
      <vt:lpstr>Calibri</vt:lpstr>
      <vt:lpstr>Courier New</vt:lpstr>
      <vt:lpstr>Tw Cen MT</vt:lpstr>
      <vt:lpstr>Tw Cen MT Condensed</vt:lpstr>
      <vt:lpstr>Wingdings</vt:lpstr>
      <vt:lpstr>Wingdings 3</vt:lpstr>
      <vt:lpstr>Light Background Segoe 4-3 template-template_April-17-2007</vt:lpstr>
      <vt:lpstr>White with Courier font for code slides</vt:lpstr>
      <vt:lpstr>Integral</vt:lpstr>
      <vt:lpstr>ANNUAL REPORT  FY 2015-2016</vt:lpstr>
      <vt:lpstr>affordable, accessible, student-centered</vt:lpstr>
      <vt:lpstr>partnerships, community outreach</vt:lpstr>
      <vt:lpstr>highlights</vt:lpstr>
      <vt:lpstr>summary</vt:lpstr>
      <vt:lpstr>Goals 2016-2017</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2014-2015</dc:title>
  <dc:creator>Julie W Eagen</dc:creator>
  <cp:keywords/>
  <cp:lastModifiedBy>Julie W Eagen</cp:lastModifiedBy>
  <cp:revision>47</cp:revision>
  <cp:lastPrinted>2015-10-13T17:08:17Z</cp:lastPrinted>
  <dcterms:created xsi:type="dcterms:W3CDTF">2015-10-13T14:52:19Z</dcterms:created>
  <dcterms:modified xsi:type="dcterms:W3CDTF">2017-05-19T14:15:42Z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TC102867629990</vt:lpwstr>
  </property>
</Properties>
</file>